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
        <p:nvSpPr>
          <p:cNvPr id="149" name="Shape 149"/>
          <p:cNvSpPr txBox="1"/>
          <p:nvPr>
            <p:ph idx="12" type="sldNum"/>
          </p:nvPr>
        </p:nvSpPr>
        <p:spPr>
          <a:xfrm>
            <a:off x="3884612" y="8685213"/>
            <a:ext cx="2971800"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0" name="Shape 1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1" name="Shape 1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mt="29000"/>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1" Type="http://schemas.openxmlformats.org/officeDocument/2006/relationships/hyperlink" Target="http://vpninfotech.com/wp-content/uploads/2016/01/individuals_groups.jpg" TargetMode="External"/><Relationship Id="rId10" Type="http://schemas.openxmlformats.org/officeDocument/2006/relationships/hyperlink" Target="http://theculinarycook.com/wp-content/uploads/2015/02/cooking-multitask.jpg" TargetMode="External"/><Relationship Id="rId13" Type="http://schemas.openxmlformats.org/officeDocument/2006/relationships/hyperlink" Target="http://www.elitetraveler.com/wp-content/uploads/2012/12/CIEL-BLEU-462x346.jpg" TargetMode="External"/><Relationship Id="rId12" Type="http://schemas.openxmlformats.org/officeDocument/2006/relationships/hyperlink" Target="http://previews.123rf.com/images/francesco83/francesco831204/francesco83120400055/13214674-collage-of-various-photo-of-delicious-italian-pasta-dishes--Stock-Photo.jpg"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advancedmechanicalplus.com/wp-content/uploads/2014/09/Slider-1.jpg" TargetMode="External"/><Relationship Id="rId4" Type="http://schemas.openxmlformats.org/officeDocument/2006/relationships/hyperlink" Target="http://media4.s-nbcnews.com/j/msnbc/Components/Photo_StoryLevel/080325/080325-gordon-ramsay-hmed-12p.grid-6x2.jpg" TargetMode="External"/><Relationship Id="rId9" Type="http://schemas.openxmlformats.org/officeDocument/2006/relationships/hyperlink" Target="http://www.bsaarchitects.com/sites/default/files/SRJC-CAC_Classroom(c)Wakely.jpg" TargetMode="External"/><Relationship Id="rId14" Type="http://schemas.openxmlformats.org/officeDocument/2006/relationships/hyperlink" Target="https://c1.staticflickr.com/3/2615/4229577477_71216a43d2_b.jpg" TargetMode="External"/><Relationship Id="rId5" Type="http://schemas.openxmlformats.org/officeDocument/2006/relationships/hyperlink" Target="http://www.bls.gov/OCO/" TargetMode="External"/><Relationship Id="rId6" Type="http://schemas.openxmlformats.org/officeDocument/2006/relationships/hyperlink" Target="http://img.foodnetwork.com/FOOD/2009/06/22/FNM080109_GuysBigBite072_s4x3_lg.jpg" TargetMode="External"/><Relationship Id="rId7" Type="http://schemas.openxmlformats.org/officeDocument/2006/relationships/hyperlink" Target="http://www.easyice.com/wp-content/uploads/2014/11/SuperCleanKitchen.jpeg" TargetMode="External"/><Relationship Id="rId8" Type="http://schemas.openxmlformats.org/officeDocument/2006/relationships/hyperlink" Target="https://d3ui957tjb5bqd.cloudfront.net/images/screenshots/products/22/228/228908/d8y1ucsf8z2b3k4vcqrq5id0rr9p0i00ehhqent2jwtqsxuwforyfm3ikkd5dznl-f.jpg?141520827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4.jpg"/><Relationship Id="rId4" Type="http://schemas.openxmlformats.org/officeDocument/2006/relationships/image" Target="../media/image0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jpg"/><Relationship Id="rId4" Type="http://schemas.openxmlformats.org/officeDocument/2006/relationships/image" Target="../media/image06.jpg"/><Relationship Id="rId5"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ph idx="1" type="subTitle"/>
          </p:nvPr>
        </p:nvSpPr>
        <p:spPr>
          <a:xfrm>
            <a:off x="4267200" y="4876800"/>
            <a:ext cx="4495800" cy="1752600"/>
          </a:xfrm>
          <a:prstGeom prst="rect">
            <a:avLst/>
          </a:prstGeom>
          <a:solidFill>
            <a:srgbClr val="CCCCCC"/>
          </a:solidFill>
          <a:ln cap="flat" cmpd="sng" w="381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Clr>
                <a:srgbClr val="888888"/>
              </a:buClr>
              <a:buSzPct val="25000"/>
              <a:buFont typeface="Arial"/>
              <a:buNone/>
            </a:pPr>
            <a:r>
              <a:rPr b="1" lang="en-US">
                <a:solidFill>
                  <a:srgbClr val="000000"/>
                </a:solidFill>
              </a:rPr>
              <a:t>Brandon Martin</a:t>
            </a:r>
          </a:p>
          <a:p>
            <a:pPr indent="0" lvl="0" marL="0" marR="0" rtl="0" algn="ctr">
              <a:spcBef>
                <a:spcPts val="0"/>
              </a:spcBef>
              <a:buClr>
                <a:srgbClr val="888888"/>
              </a:buClr>
              <a:buSzPct val="25000"/>
              <a:buFont typeface="Arial"/>
              <a:buNone/>
            </a:pPr>
            <a:r>
              <a:rPr b="1" lang="en-US">
                <a:solidFill>
                  <a:srgbClr val="000000"/>
                </a:solidFill>
              </a:rPr>
              <a:t>Career Field Experience</a:t>
            </a:r>
          </a:p>
          <a:p>
            <a:pPr indent="0" lvl="0" marL="0" marR="0" rtl="0" algn="ctr">
              <a:spcBef>
                <a:spcPts val="0"/>
              </a:spcBef>
              <a:buClr>
                <a:srgbClr val="888888"/>
              </a:buClr>
              <a:buSzPct val="25000"/>
              <a:buFont typeface="Arial"/>
              <a:buNone/>
            </a:pPr>
            <a:r>
              <a:rPr b="1" lang="en-US">
                <a:solidFill>
                  <a:srgbClr val="000000"/>
                </a:solidFill>
              </a:rPr>
              <a:t>5th Hour</a:t>
            </a:r>
          </a:p>
        </p:txBody>
      </p:sp>
      <p:sp>
        <p:nvSpPr>
          <p:cNvPr id="89" name="Shape 89"/>
          <p:cNvSpPr/>
          <p:nvPr/>
        </p:nvSpPr>
        <p:spPr>
          <a:xfrm>
            <a:off x="228600" y="609600"/>
            <a:ext cx="8686800" cy="923400"/>
          </a:xfrm>
          <a:prstGeom prst="rect">
            <a:avLst/>
          </a:prstGeom>
          <a:solidFill>
            <a:srgbClr val="D9D9D9"/>
          </a:solid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latin typeface="Calibri"/>
                <a:ea typeface="Calibri"/>
                <a:cs typeface="Calibri"/>
                <a:sym typeface="Calibri"/>
              </a:rPr>
              <a:t>Chef</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Shape 151"/>
          <p:cNvSpPr txBox="1"/>
          <p:nvPr>
            <p:ph type="title"/>
          </p:nvPr>
        </p:nvSpPr>
        <p:spPr>
          <a:xfrm>
            <a:off x="457200" y="274646"/>
            <a:ext cx="8229600" cy="8037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lang="en-US"/>
              <a:t>The Next Step</a:t>
            </a:r>
          </a:p>
        </p:txBody>
      </p:sp>
      <p:sp>
        <p:nvSpPr>
          <p:cNvPr id="152" name="Shape 152"/>
          <p:cNvSpPr txBox="1"/>
          <p:nvPr>
            <p:ph idx="1" type="body"/>
          </p:nvPr>
        </p:nvSpPr>
        <p:spPr>
          <a:xfrm>
            <a:off x="457200" y="1362150"/>
            <a:ext cx="8229600" cy="29796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228600" lvl="0" marL="457200" rtl="0">
              <a:lnSpc>
                <a:spcPct val="115000"/>
              </a:lnSpc>
              <a:spcBef>
                <a:spcPts val="0"/>
              </a:spcBef>
              <a:buFont typeface="Comic Sans MS"/>
            </a:pPr>
            <a:r>
              <a:rPr lang="en-US">
                <a:latin typeface="Comic Sans MS"/>
                <a:ea typeface="Comic Sans MS"/>
                <a:cs typeface="Comic Sans MS"/>
                <a:sym typeface="Comic Sans MS"/>
              </a:rPr>
              <a:t>If the choice was given I would want to be placed at a high end fancy restaurant with moderate business</a:t>
            </a:r>
          </a:p>
          <a:p>
            <a:pPr indent="-228600" lvl="0" marL="457200">
              <a:lnSpc>
                <a:spcPct val="115000"/>
              </a:lnSpc>
              <a:spcBef>
                <a:spcPts val="0"/>
              </a:spcBef>
              <a:buFont typeface="Comic Sans MS"/>
            </a:pPr>
            <a:r>
              <a:rPr lang="en-US">
                <a:latin typeface="Comic Sans MS"/>
                <a:ea typeface="Comic Sans MS"/>
                <a:cs typeface="Comic Sans MS"/>
                <a:sym typeface="Comic Sans MS"/>
              </a:rPr>
              <a:t>Lots of knowledge and passion to take in from a single place</a:t>
            </a:r>
          </a:p>
        </p:txBody>
      </p:sp>
      <p:pic>
        <p:nvPicPr>
          <p:cNvPr id="153" name="Shape 153"/>
          <p:cNvPicPr preferRelativeResize="0"/>
          <p:nvPr/>
        </p:nvPicPr>
        <p:blipFill>
          <a:blip r:embed="rId4">
            <a:alphaModFix/>
          </a:blip>
          <a:stretch>
            <a:fillRect/>
          </a:stretch>
        </p:blipFill>
        <p:spPr>
          <a:xfrm>
            <a:off x="3205428" y="4473599"/>
            <a:ext cx="2839050" cy="2126200"/>
          </a:xfrm>
          <a:prstGeom prst="rect">
            <a:avLst/>
          </a:prstGeom>
          <a:noFill/>
          <a:ln cap="flat" cmpd="sng" w="9525">
            <a:solidFill>
              <a:srgbClr val="000000"/>
            </a:solidFill>
            <a:prstDash val="solid"/>
            <a:round/>
            <a:headEnd len="med" w="med" type="none"/>
            <a:tailEnd len="med" w="med" type="none"/>
          </a:ln>
        </p:spPr>
      </p:pic>
      <p:sp>
        <p:nvSpPr>
          <p:cNvPr id="154" name="Shape 154"/>
          <p:cNvSpPr txBox="1"/>
          <p:nvPr/>
        </p:nvSpPr>
        <p:spPr>
          <a:xfrm>
            <a:off x="4947225" y="3093200"/>
            <a:ext cx="28500" cy="18729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D9D9D9"/>
        </a:solidFill>
      </p:bgPr>
    </p:bg>
    <p:spTree>
      <p:nvGrpSpPr>
        <p:cNvPr id="158" name="Shape 158"/>
        <p:cNvGrpSpPr/>
        <p:nvPr/>
      </p:nvGrpSpPr>
      <p:grpSpPr>
        <a:xfrm>
          <a:off x="0" y="0"/>
          <a:ext cx="0" cy="0"/>
          <a:chOff x="0" y="0"/>
          <a:chExt cx="0" cy="0"/>
        </a:xfrm>
      </p:grpSpPr>
      <p:sp>
        <p:nvSpPr>
          <p:cNvPr id="159" name="Shape 159"/>
          <p:cNvSpPr txBox="1"/>
          <p:nvPr>
            <p:ph idx="1" type="body"/>
          </p:nvPr>
        </p:nvSpPr>
        <p:spPr>
          <a:xfrm>
            <a:off x="457200" y="1600200"/>
            <a:ext cx="8229600" cy="5163300"/>
          </a:xfrm>
          <a:prstGeom prst="rect">
            <a:avLst/>
          </a:prstGeom>
          <a:noFill/>
          <a:ln>
            <a:noFill/>
          </a:ln>
        </p:spPr>
        <p:txBody>
          <a:bodyPr anchorCtr="0" anchor="t" bIns="45700" lIns="91425" rIns="91425" tIns="45700">
            <a:noAutofit/>
          </a:bodyPr>
          <a:lstStyle/>
          <a:p>
            <a:pPr indent="-317500" lvl="0" marL="457200" marR="0" rtl="0" algn="l">
              <a:lnSpc>
                <a:spcPct val="115000"/>
              </a:lnSpc>
              <a:spcBef>
                <a:spcPts val="0"/>
              </a:spcBef>
              <a:spcAft>
                <a:spcPts val="0"/>
              </a:spcAft>
              <a:buClr>
                <a:schemeClr val="dk1"/>
              </a:buClr>
              <a:buSzPct val="100000"/>
              <a:buFont typeface="Comic Sans MS"/>
            </a:pPr>
            <a:r>
              <a:rPr lang="en-US" sz="1400" u="sng">
                <a:solidFill>
                  <a:schemeClr val="hlink"/>
                </a:solidFill>
                <a:latin typeface="Comic Sans MS"/>
                <a:ea typeface="Comic Sans MS"/>
                <a:cs typeface="Comic Sans MS"/>
                <a:sym typeface="Comic Sans MS"/>
                <a:hlinkClick r:id="rId3"/>
              </a:rPr>
              <a:t>http://www.advancedmechanicalplus.com/wp-content/uploads/2014/09/Slider-1.jpg</a:t>
            </a:r>
          </a:p>
          <a:p>
            <a:pPr indent="-317500" lvl="0" marL="457200" marR="0" rtl="0" algn="l">
              <a:lnSpc>
                <a:spcPct val="115000"/>
              </a:lnSpc>
              <a:spcBef>
                <a:spcPts val="0"/>
              </a:spcBef>
              <a:spcAft>
                <a:spcPts val="0"/>
              </a:spcAft>
              <a:buSzPct val="100000"/>
              <a:buFont typeface="Comic Sans MS"/>
            </a:pPr>
            <a:r>
              <a:rPr lang="en-US" sz="1400" u="sng">
                <a:solidFill>
                  <a:schemeClr val="hlink"/>
                </a:solidFill>
                <a:latin typeface="Comic Sans MS"/>
                <a:ea typeface="Comic Sans MS"/>
                <a:cs typeface="Comic Sans MS"/>
                <a:sym typeface="Comic Sans MS"/>
                <a:hlinkClick r:id="rId4"/>
              </a:rPr>
              <a:t>http://media4.s-nbcnews.com/j/msnbc/Components/Photo_StoryLevel/080325/080325-gordon-ramsay-hmed-12p.grid-6x2.jpg</a:t>
            </a:r>
          </a:p>
          <a:p>
            <a:pPr indent="-317500" lvl="0" marL="457200" rtl="0" algn="just">
              <a:lnSpc>
                <a:spcPct val="115000"/>
              </a:lnSpc>
              <a:spcBef>
                <a:spcPts val="0"/>
              </a:spcBef>
              <a:buSzPct val="100000"/>
              <a:buFont typeface="Comic Sans MS"/>
            </a:pPr>
            <a:r>
              <a:rPr lang="en-US" sz="1400" u="sng">
                <a:solidFill>
                  <a:srgbClr val="0000FF"/>
                </a:solidFill>
                <a:latin typeface="Comic Sans MS"/>
                <a:ea typeface="Comic Sans MS"/>
                <a:cs typeface="Comic Sans MS"/>
                <a:sym typeface="Comic Sans MS"/>
                <a:hlinkClick r:id="rId5"/>
              </a:rPr>
              <a:t>http://www.bls.gov/OCO/</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6"/>
              </a:rPr>
              <a:t>http://img.foodnetwork.com/FOOD/2009/06/22/FNM080109_GuysBigBite072_s4x3_lg.jpg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7"/>
              </a:rPr>
              <a:t>http://www.easyice.com/wp-content/uploads/2014/11/SuperCleanKitchen.jpeg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8"/>
              </a:rPr>
              <a:t>https://d3ui957tjb5bqd.cloudfront.net/images/screenshots/products/22/228/228908/d8y1ucsf8z2b3k4vcqrq5id0rr9p0i00ehhqent2jwtqsxuwforyfm3ikkd5dznl-f.jpg?1415208277</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9"/>
              </a:rPr>
              <a:t>http://www.bsaarchitects.com/sites/default/files/SRJC-CAC_Classroom(c)Wakely.jpg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10"/>
              </a:rPr>
              <a:t>http://theculinarycook.com/wp-content/uploads/2015/02/cooking-multitask.jpg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11"/>
              </a:rPr>
              <a:t>http://vpninfotech.com/wp-content/uploads/2016/01/individuals_groups.jpg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12"/>
              </a:rPr>
              <a:t>http://previews.123rf.com/images/francesco83/francesco831204/francesco83120400055/13214674-collage-of-various-photo-of-delicious-italian-pasta-dishes--Stock-Photo.jpg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13"/>
              </a:rPr>
              <a:t>http://www.elitetraveler.com/wp-content/uploads/2012/12/CIEL-BLEU-462x346.jpg</a:t>
            </a:r>
          </a:p>
          <a:p>
            <a:pPr indent="-317500" lvl="0" marL="457200" rtl="0" algn="just">
              <a:lnSpc>
                <a:spcPct val="115000"/>
              </a:lnSpc>
              <a:spcBef>
                <a:spcPts val="0"/>
              </a:spcBef>
              <a:buSzPct val="100000"/>
              <a:buFont typeface="Comic Sans MS"/>
            </a:pPr>
            <a:r>
              <a:rPr lang="en-US" sz="1400" u="sng">
                <a:solidFill>
                  <a:schemeClr val="hlink"/>
                </a:solidFill>
                <a:latin typeface="Comic Sans MS"/>
                <a:ea typeface="Comic Sans MS"/>
                <a:cs typeface="Comic Sans MS"/>
                <a:sym typeface="Comic Sans MS"/>
                <a:hlinkClick r:id="rId14"/>
              </a:rPr>
              <a:t>https://c1.staticflickr.com/3/2615/4229577477_71216a43d2_b.jpg</a:t>
            </a:r>
          </a:p>
          <a:p>
            <a:pPr indent="-342900" lvl="0" marL="342900" marR="0" rtl="0" algn="l">
              <a:spcBef>
                <a:spcPts val="640"/>
              </a:spcBef>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160" name="Shape 160"/>
          <p:cNvSpPr/>
          <p:nvPr/>
        </p:nvSpPr>
        <p:spPr>
          <a:xfrm>
            <a:off x="228600" y="533400"/>
            <a:ext cx="8686800" cy="923329"/>
          </a:xfrm>
          <a:prstGeom prst="rect">
            <a:avLst/>
          </a:prstGeom>
          <a:solidFill>
            <a:srgbClr val="FFFFFF"/>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solidFill>
                  <a:srgbClr val="515151"/>
                </a:solidFill>
                <a:latin typeface="Calibri"/>
                <a:ea typeface="Calibri"/>
                <a:cs typeface="Calibri"/>
                <a:sym typeface="Calibri"/>
              </a:rPr>
              <a:t>Citations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Shape 94"/>
          <p:cNvSpPr txBox="1"/>
          <p:nvPr>
            <p:ph idx="1" type="body"/>
          </p:nvPr>
        </p:nvSpPr>
        <p:spPr>
          <a:xfrm>
            <a:off x="457200" y="1600200"/>
            <a:ext cx="8229600" cy="30915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330200" lvl="0" marL="457200" marR="0" rtl="0" algn="l">
              <a:lnSpc>
                <a:spcPct val="115000"/>
              </a:lnSpc>
              <a:spcBef>
                <a:spcPts val="0"/>
              </a:spcBef>
              <a:buClr>
                <a:srgbClr val="000000"/>
              </a:buClr>
              <a:buSzPct val="100000"/>
              <a:buFont typeface="Comic Sans MS"/>
            </a:pPr>
            <a:r>
              <a:rPr lang="en-US" sz="1600">
                <a:solidFill>
                  <a:srgbClr val="000000"/>
                </a:solidFill>
                <a:latin typeface="Comic Sans MS"/>
                <a:ea typeface="Comic Sans MS"/>
                <a:cs typeface="Comic Sans MS"/>
                <a:sym typeface="Comic Sans MS"/>
              </a:rPr>
              <a:t>Careers are something only those with true passion and integrity should pursue as Johann Wolfgang von Goethe said; Our passions are the true phoenixes; when the old one is burnt out, a new one rises from its ashes. </a:t>
            </a:r>
          </a:p>
          <a:p>
            <a:pPr indent="-330200" lvl="0" marL="457200" marR="0" rtl="0" algn="l">
              <a:lnSpc>
                <a:spcPct val="115000"/>
              </a:lnSpc>
              <a:spcBef>
                <a:spcPts val="0"/>
              </a:spcBef>
              <a:buClr>
                <a:srgbClr val="000000"/>
              </a:buClr>
              <a:buSzPct val="100000"/>
              <a:buFont typeface="Comic Sans MS"/>
            </a:pPr>
            <a:r>
              <a:rPr lang="en-US" sz="1600">
                <a:solidFill>
                  <a:srgbClr val="000000"/>
                </a:solidFill>
                <a:latin typeface="Comic Sans MS"/>
                <a:ea typeface="Comic Sans MS"/>
                <a:cs typeface="Comic Sans MS"/>
                <a:sym typeface="Comic Sans MS"/>
              </a:rPr>
              <a:t>I feel as if the quote above displays my experiences throughout the year. The first time I experimented with an IT Technician and then moved on to a position in a restaurant as a cook.</a:t>
            </a:r>
          </a:p>
          <a:p>
            <a:pPr indent="-330200" lvl="0" marL="457200" marR="0" rtl="0" algn="l">
              <a:lnSpc>
                <a:spcPct val="115000"/>
              </a:lnSpc>
              <a:spcBef>
                <a:spcPts val="0"/>
              </a:spcBef>
              <a:buClr>
                <a:srgbClr val="000000"/>
              </a:buClr>
              <a:buSzPct val="100000"/>
              <a:buFont typeface="Comic Sans MS"/>
            </a:pPr>
            <a:r>
              <a:rPr lang="en-US" sz="1600">
                <a:solidFill>
                  <a:srgbClr val="000000"/>
                </a:solidFill>
                <a:latin typeface="Comic Sans MS"/>
                <a:ea typeface="Comic Sans MS"/>
                <a:cs typeface="Comic Sans MS"/>
                <a:sym typeface="Comic Sans MS"/>
              </a:rPr>
              <a:t>There were a couple of features that got me into wanting to become a chef. One of them being my mother because she cooks amazing food, I don’t think i’ve ever had anything that she made I didn’t like. Also, I always loved watching cooking shows and wondering if I could ever cook as good as the hosts or if maybe one day I would be part of a cooking show in the future.</a:t>
            </a:r>
          </a:p>
          <a:p>
            <a:pPr indent="0" lvl="0" marL="0" marR="0" rtl="0" algn="l">
              <a:spcBef>
                <a:spcPts val="0"/>
              </a:spcBef>
              <a:buNone/>
            </a:pPr>
            <a:r>
              <a:t/>
            </a:r>
            <a:endParaRPr sz="1800">
              <a:solidFill>
                <a:srgbClr val="000000"/>
              </a:solidFill>
              <a:latin typeface="Georgia"/>
              <a:ea typeface="Georgia"/>
              <a:cs typeface="Georgia"/>
              <a:sym typeface="Georgia"/>
            </a:endParaRPr>
          </a:p>
        </p:txBody>
      </p:sp>
      <p:sp>
        <p:nvSpPr>
          <p:cNvPr id="95" name="Shape 95"/>
          <p:cNvSpPr/>
          <p:nvPr/>
        </p:nvSpPr>
        <p:spPr>
          <a:xfrm>
            <a:off x="457200" y="295875"/>
            <a:ext cx="8229600" cy="923400"/>
          </a:xfrm>
          <a:prstGeom prst="rect">
            <a:avLst/>
          </a:prstGeom>
          <a:solidFill>
            <a:srgbClr val="D9D9D9"/>
          </a:solid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i="0" lang="en-US" sz="5400" u="none" cap="none" strike="noStrike">
                <a:latin typeface="Calibri"/>
                <a:ea typeface="Calibri"/>
                <a:cs typeface="Calibri"/>
                <a:sym typeface="Calibri"/>
              </a:rPr>
              <a:t>Introduction</a:t>
            </a:r>
          </a:p>
        </p:txBody>
      </p:sp>
      <p:pic>
        <p:nvPicPr>
          <p:cNvPr id="96" name="Shape 96"/>
          <p:cNvPicPr preferRelativeResize="0"/>
          <p:nvPr/>
        </p:nvPicPr>
        <p:blipFill>
          <a:blip r:embed="rId4">
            <a:alphaModFix/>
          </a:blip>
          <a:stretch>
            <a:fillRect/>
          </a:stretch>
        </p:blipFill>
        <p:spPr>
          <a:xfrm>
            <a:off x="3432225" y="4890100"/>
            <a:ext cx="2279525" cy="1500450"/>
          </a:xfrm>
          <a:prstGeom prst="rect">
            <a:avLst/>
          </a:prstGeom>
          <a:noFill/>
          <a:ln cap="flat" cmpd="sng" w="9525">
            <a:solidFill>
              <a:srgbClr val="000000"/>
            </a:solidFill>
            <a:prstDash val="solid"/>
            <a:round/>
            <a:headEnd len="med" w="med" type="none"/>
            <a:tailEnd len="med" w="med" type="none"/>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Shape 101"/>
          <p:cNvSpPr txBox="1"/>
          <p:nvPr>
            <p:ph idx="1" type="body"/>
          </p:nvPr>
        </p:nvSpPr>
        <p:spPr>
          <a:xfrm>
            <a:off x="457200" y="1600200"/>
            <a:ext cx="8229600" cy="22404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381000" lvl="0" marL="457200" marR="0" rtl="0" algn="l">
              <a:lnSpc>
                <a:spcPct val="115000"/>
              </a:lnSpc>
              <a:spcBef>
                <a:spcPts val="0"/>
              </a:spcBef>
              <a:buClr>
                <a:srgbClr val="000000"/>
              </a:buClr>
              <a:buSzPct val="100000"/>
              <a:buFont typeface="Comic Sans MS"/>
            </a:pPr>
            <a:r>
              <a:rPr lang="en-US" sz="2400" u="sng">
                <a:solidFill>
                  <a:srgbClr val="000000"/>
                </a:solidFill>
                <a:latin typeface="Comic Sans MS"/>
                <a:ea typeface="Comic Sans MS"/>
                <a:cs typeface="Comic Sans MS"/>
                <a:sym typeface="Comic Sans MS"/>
              </a:rPr>
              <a:t>Keeping everything clean</a:t>
            </a:r>
          </a:p>
          <a:p>
            <a:pPr indent="-381000" lvl="0" marL="457200" marR="0" rtl="0" algn="l">
              <a:lnSpc>
                <a:spcPct val="115000"/>
              </a:lnSpc>
              <a:spcBef>
                <a:spcPts val="0"/>
              </a:spcBef>
              <a:buClr>
                <a:srgbClr val="000000"/>
              </a:buClr>
              <a:buSzPct val="100000"/>
              <a:buFont typeface="Comic Sans MS"/>
            </a:pPr>
            <a:r>
              <a:rPr lang="en-US" sz="2400">
                <a:solidFill>
                  <a:srgbClr val="000000"/>
                </a:solidFill>
                <a:latin typeface="Comic Sans MS"/>
                <a:ea typeface="Comic Sans MS"/>
                <a:cs typeface="Comic Sans MS"/>
                <a:sym typeface="Comic Sans MS"/>
              </a:rPr>
              <a:t>Making sure the temperature of food is proper</a:t>
            </a:r>
          </a:p>
          <a:p>
            <a:pPr indent="-381000" lvl="0" marL="457200" marR="0" rtl="0" algn="l">
              <a:lnSpc>
                <a:spcPct val="115000"/>
              </a:lnSpc>
              <a:spcBef>
                <a:spcPts val="0"/>
              </a:spcBef>
              <a:buClr>
                <a:srgbClr val="000000"/>
              </a:buClr>
              <a:buSzPct val="100000"/>
              <a:buFont typeface="Comic Sans MS"/>
            </a:pPr>
            <a:r>
              <a:rPr b="1" lang="en-US" sz="2400">
                <a:solidFill>
                  <a:srgbClr val="000000"/>
                </a:solidFill>
                <a:latin typeface="Comic Sans MS"/>
                <a:ea typeface="Comic Sans MS"/>
                <a:cs typeface="Comic Sans MS"/>
                <a:sym typeface="Comic Sans MS"/>
              </a:rPr>
              <a:t>Prepare ahead of time</a:t>
            </a:r>
          </a:p>
          <a:p>
            <a:pPr indent="-381000" lvl="0" marL="457200" marR="0" rtl="0" algn="l">
              <a:lnSpc>
                <a:spcPct val="115000"/>
              </a:lnSpc>
              <a:spcBef>
                <a:spcPts val="0"/>
              </a:spcBef>
              <a:buClr>
                <a:srgbClr val="000000"/>
              </a:buClr>
              <a:buSzPct val="100000"/>
              <a:buFont typeface="Comic Sans MS"/>
            </a:pPr>
            <a:r>
              <a:rPr lang="en-US" sz="2400">
                <a:solidFill>
                  <a:srgbClr val="000000"/>
                </a:solidFill>
                <a:latin typeface="Comic Sans MS"/>
                <a:ea typeface="Comic Sans MS"/>
                <a:cs typeface="Comic Sans MS"/>
                <a:sym typeface="Comic Sans MS"/>
              </a:rPr>
              <a:t>Stay focused</a:t>
            </a:r>
          </a:p>
          <a:p>
            <a:pPr indent="-381000" lvl="0" marL="457200" marR="0" rtl="0" algn="l">
              <a:lnSpc>
                <a:spcPct val="115000"/>
              </a:lnSpc>
              <a:spcBef>
                <a:spcPts val="0"/>
              </a:spcBef>
              <a:buClr>
                <a:srgbClr val="000000"/>
              </a:buClr>
              <a:buSzPct val="100000"/>
              <a:buFont typeface="Comic Sans MS"/>
            </a:pPr>
            <a:r>
              <a:rPr lang="en-US" sz="2400">
                <a:solidFill>
                  <a:srgbClr val="000000"/>
                </a:solidFill>
                <a:latin typeface="Comic Sans MS"/>
                <a:ea typeface="Comic Sans MS"/>
                <a:cs typeface="Comic Sans MS"/>
                <a:sym typeface="Comic Sans MS"/>
              </a:rPr>
              <a:t>Respect Co-workers</a:t>
            </a:r>
          </a:p>
          <a:p>
            <a:pPr indent="0" lvl="0" marL="0" marR="0" rtl="0" algn="l">
              <a:spcBef>
                <a:spcPts val="0"/>
              </a:spcBef>
              <a:buNone/>
            </a:pPr>
            <a:r>
              <a:t/>
            </a:r>
            <a:endParaRPr sz="1800"/>
          </a:p>
        </p:txBody>
      </p:sp>
      <p:sp>
        <p:nvSpPr>
          <p:cNvPr id="102" name="Shape 102"/>
          <p:cNvSpPr/>
          <p:nvPr/>
        </p:nvSpPr>
        <p:spPr>
          <a:xfrm>
            <a:off x="457200" y="381000"/>
            <a:ext cx="8305800" cy="923400"/>
          </a:xfrm>
          <a:prstGeom prst="rect">
            <a:avLst/>
          </a:prstGeom>
          <a:solidFill>
            <a:srgbClr val="D9D9D9"/>
          </a:solid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latin typeface="Calibri"/>
                <a:ea typeface="Calibri"/>
                <a:cs typeface="Calibri"/>
                <a:sym typeface="Calibri"/>
              </a:rPr>
              <a:t>Responsibilities</a:t>
            </a:r>
          </a:p>
        </p:txBody>
      </p:sp>
      <p:pic>
        <p:nvPicPr>
          <p:cNvPr id="103" name="Shape 103"/>
          <p:cNvPicPr preferRelativeResize="0"/>
          <p:nvPr/>
        </p:nvPicPr>
        <p:blipFill>
          <a:blip r:embed="rId4">
            <a:alphaModFix/>
          </a:blip>
          <a:stretch>
            <a:fillRect/>
          </a:stretch>
        </p:blipFill>
        <p:spPr>
          <a:xfrm>
            <a:off x="1081500" y="4500400"/>
            <a:ext cx="2811374" cy="1576650"/>
          </a:xfrm>
          <a:prstGeom prst="rect">
            <a:avLst/>
          </a:prstGeom>
          <a:noFill/>
          <a:ln cap="flat" cmpd="sng" w="9525">
            <a:solidFill>
              <a:srgbClr val="000000"/>
            </a:solidFill>
            <a:prstDash val="solid"/>
            <a:round/>
            <a:headEnd len="med" w="med" type="none"/>
            <a:tailEnd len="med" w="med" type="none"/>
          </a:ln>
        </p:spPr>
      </p:pic>
      <p:pic>
        <p:nvPicPr>
          <p:cNvPr id="104" name="Shape 104"/>
          <p:cNvPicPr preferRelativeResize="0"/>
          <p:nvPr/>
        </p:nvPicPr>
        <p:blipFill>
          <a:blip r:embed="rId5">
            <a:alphaModFix/>
          </a:blip>
          <a:stretch>
            <a:fillRect/>
          </a:stretch>
        </p:blipFill>
        <p:spPr>
          <a:xfrm>
            <a:off x="5426649" y="4500399"/>
            <a:ext cx="2102203" cy="1576652"/>
          </a:xfrm>
          <a:prstGeom prst="rect">
            <a:avLst/>
          </a:prstGeom>
          <a:noFill/>
          <a:ln cap="flat" cmpd="sng" w="9525">
            <a:solidFill>
              <a:srgbClr val="000000"/>
            </a:solidFill>
            <a:prstDash val="solid"/>
            <a:round/>
            <a:headEnd len="med" w="med" type="none"/>
            <a:tailEnd len="med" w="med" type="none"/>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Shape 109"/>
          <p:cNvSpPr txBox="1"/>
          <p:nvPr>
            <p:ph idx="1" type="body"/>
          </p:nvPr>
        </p:nvSpPr>
        <p:spPr>
          <a:xfrm>
            <a:off x="457200" y="1600200"/>
            <a:ext cx="8229600" cy="4800600"/>
          </a:xfrm>
          <a:prstGeom prst="rect">
            <a:avLst/>
          </a:prstGeom>
          <a:noFill/>
          <a:ln>
            <a:noFill/>
          </a:ln>
        </p:spPr>
        <p:txBody>
          <a:bodyPr anchorCtr="0" anchor="t" bIns="45700" lIns="91425" rIns="91425" tIns="45700">
            <a:noAutofit/>
          </a:bodyPr>
          <a:lstStyle/>
          <a:p>
            <a:pPr indent="-381000" lvl="0" marL="457200" marR="0" rtl="0" algn="l">
              <a:lnSpc>
                <a:spcPct val="115000"/>
              </a:lnSpc>
              <a:spcBef>
                <a:spcPts val="0"/>
              </a:spcBef>
              <a:buClr>
                <a:schemeClr val="dk1"/>
              </a:buClr>
              <a:buSzPct val="100000"/>
              <a:buFont typeface="Comic Sans MS"/>
            </a:pPr>
            <a:r>
              <a:rPr lang="en-US" sz="2400">
                <a:latin typeface="Comic Sans MS"/>
                <a:ea typeface="Comic Sans MS"/>
                <a:cs typeface="Comic Sans MS"/>
                <a:sym typeface="Comic Sans MS"/>
              </a:rPr>
              <a:t>Step 1: Tuck thumb in of hand opposite of the one wielding the knife</a:t>
            </a:r>
          </a:p>
          <a:p>
            <a:pPr indent="-381000" lvl="0" marL="457200" marR="0" rtl="0" algn="l">
              <a:lnSpc>
                <a:spcPct val="115000"/>
              </a:lnSpc>
              <a:spcBef>
                <a:spcPts val="0"/>
              </a:spcBef>
              <a:buClr>
                <a:schemeClr val="dk1"/>
              </a:buClr>
              <a:buSzPct val="100000"/>
              <a:buFont typeface="Comic Sans MS"/>
            </a:pPr>
            <a:r>
              <a:rPr lang="en-US" sz="2400">
                <a:latin typeface="Comic Sans MS"/>
                <a:ea typeface="Comic Sans MS"/>
                <a:cs typeface="Comic Sans MS"/>
                <a:sym typeface="Comic Sans MS"/>
              </a:rPr>
              <a:t>Step 2: Curl 4 fingers over thumb</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Step 3: Align hand perpendicular of the knife </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Step 4: Place knife down on cutting board and make sure it stays there</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Step 5: Carefully slide down what you are cutting while slicing and stay in formation</a:t>
            </a:r>
          </a:p>
          <a:p>
            <a:pPr indent="0" lvl="0" marL="0" marR="0" rtl="0" algn="l">
              <a:spcBef>
                <a:spcPts val="0"/>
              </a:spcBef>
              <a:buNone/>
            </a:pPr>
            <a:r>
              <a:t/>
            </a:r>
            <a:endParaRPr/>
          </a:p>
        </p:txBody>
      </p:sp>
      <p:sp>
        <p:nvSpPr>
          <p:cNvPr id="110" name="Shape 110"/>
          <p:cNvSpPr/>
          <p:nvPr/>
        </p:nvSpPr>
        <p:spPr>
          <a:xfrm>
            <a:off x="304800" y="457200"/>
            <a:ext cx="8534400" cy="923400"/>
          </a:xfrm>
          <a:prstGeom prst="rect">
            <a:avLst/>
          </a:prstGeom>
          <a:no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latin typeface="Calibri"/>
                <a:ea typeface="Calibri"/>
                <a:cs typeface="Calibri"/>
                <a:sym typeface="Calibri"/>
              </a:rPr>
              <a:t>How-to Use A Knife Properly</a:t>
            </a:r>
          </a:p>
        </p:txBody>
      </p:sp>
      <p:sp>
        <p:nvSpPr>
          <p:cNvPr id="111" name="Shape 111"/>
          <p:cNvSpPr/>
          <p:nvPr/>
        </p:nvSpPr>
        <p:spPr>
          <a:xfrm>
            <a:off x="155575" y="-830262"/>
            <a:ext cx="2619375" cy="1743076"/>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Shape 116"/>
          <p:cNvSpPr txBox="1"/>
          <p:nvPr>
            <p:ph idx="1" type="body"/>
          </p:nvPr>
        </p:nvSpPr>
        <p:spPr>
          <a:xfrm>
            <a:off x="457200" y="4782750"/>
            <a:ext cx="8001000" cy="18294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381000" lvl="0" marL="457200" marR="0" rtl="0" algn="l">
              <a:lnSpc>
                <a:spcPct val="115000"/>
              </a:lnSpc>
              <a:spcBef>
                <a:spcPts val="0"/>
              </a:spcBef>
              <a:buClr>
                <a:schemeClr val="dk1"/>
              </a:buClr>
              <a:buSzPct val="100000"/>
              <a:buFont typeface="Comic Sans MS"/>
            </a:pPr>
            <a:r>
              <a:rPr lang="en-US" sz="2400">
                <a:latin typeface="Comic Sans MS"/>
                <a:ea typeface="Comic Sans MS"/>
                <a:cs typeface="Comic Sans MS"/>
                <a:sym typeface="Comic Sans MS"/>
              </a:rPr>
              <a:t>Education: Not required but recommended</a:t>
            </a:r>
          </a:p>
          <a:p>
            <a:pPr indent="-381000" lvl="0" marL="457200" marR="0" rtl="0" algn="l">
              <a:lnSpc>
                <a:spcPct val="115000"/>
              </a:lnSpc>
              <a:spcBef>
                <a:spcPts val="0"/>
              </a:spcBef>
              <a:buClr>
                <a:schemeClr val="dk1"/>
              </a:buClr>
              <a:buSzPct val="100000"/>
              <a:buFont typeface="Comic Sans MS"/>
            </a:pPr>
            <a:r>
              <a:rPr lang="en-US" sz="2400">
                <a:latin typeface="Comic Sans MS"/>
                <a:ea typeface="Comic Sans MS"/>
                <a:cs typeface="Comic Sans MS"/>
                <a:sym typeface="Comic Sans MS"/>
              </a:rPr>
              <a:t>My Education: Macomb Culinary Program</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Classes: Culinary Classes</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Employer recommended classes: Culinary Classes</a:t>
            </a:r>
          </a:p>
        </p:txBody>
      </p:sp>
      <p:sp>
        <p:nvSpPr>
          <p:cNvPr id="117" name="Shape 117"/>
          <p:cNvSpPr/>
          <p:nvPr/>
        </p:nvSpPr>
        <p:spPr>
          <a:xfrm>
            <a:off x="152400" y="210725"/>
            <a:ext cx="8610600" cy="924300"/>
          </a:xfrm>
          <a:prstGeom prst="rect">
            <a:avLst/>
          </a:prstGeom>
          <a:solidFill>
            <a:srgbClr val="D9D9D9"/>
          </a:solidFill>
          <a:ln cap="flat" cmpd="sng" w="25400">
            <a:solidFill>
              <a:srgbClr val="5D4876"/>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cap="none">
                <a:latin typeface="Calibri"/>
                <a:ea typeface="Calibri"/>
                <a:cs typeface="Calibri"/>
                <a:sym typeface="Calibri"/>
              </a:rPr>
              <a:t>Training, Qualifications, and </a:t>
            </a:r>
            <a:r>
              <a:rPr b="1" lang="en-US" sz="3600">
                <a:latin typeface="Calibri"/>
                <a:ea typeface="Calibri"/>
                <a:cs typeface="Calibri"/>
                <a:sym typeface="Calibri"/>
              </a:rPr>
              <a:t>Education</a:t>
            </a:r>
            <a:r>
              <a:rPr b="1" lang="en-US" sz="4800">
                <a:solidFill>
                  <a:srgbClr val="515151"/>
                </a:solidFill>
                <a:latin typeface="Calibri"/>
                <a:ea typeface="Calibri"/>
                <a:cs typeface="Calibri"/>
                <a:sym typeface="Calibri"/>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ph idx="1" type="body"/>
          </p:nvPr>
        </p:nvSpPr>
        <p:spPr>
          <a:xfrm>
            <a:off x="228600" y="1600200"/>
            <a:ext cx="8686800" cy="15876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431800" lvl="0" marL="457200" marR="0" rtl="0" algn="l">
              <a:spcBef>
                <a:spcPts val="0"/>
              </a:spcBef>
              <a:buClr>
                <a:schemeClr val="dk1"/>
              </a:buClr>
              <a:buSzPct val="100000"/>
              <a:buFont typeface="Comic Sans MS"/>
            </a:pPr>
            <a:r>
              <a:rPr lang="en-US">
                <a:latin typeface="Comic Sans MS"/>
                <a:ea typeface="Comic Sans MS"/>
                <a:cs typeface="Comic Sans MS"/>
                <a:sym typeface="Comic Sans MS"/>
              </a:rPr>
              <a:t>“Learn how to do multiple tasks at a time and you will be able to do anything as a successful chef.” ~Pam Maggio</a:t>
            </a:r>
          </a:p>
          <a:p>
            <a:pPr indent="0" lvl="0" marL="0" marR="0" rtl="0" algn="l">
              <a:spcBef>
                <a:spcPts val="0"/>
              </a:spcBef>
              <a:buNone/>
            </a:pPr>
            <a:r>
              <a:t/>
            </a:r>
            <a:endParaRPr>
              <a:latin typeface="Comic Sans MS"/>
              <a:ea typeface="Comic Sans MS"/>
              <a:cs typeface="Comic Sans MS"/>
              <a:sym typeface="Comic Sans MS"/>
            </a:endParaRPr>
          </a:p>
        </p:txBody>
      </p:sp>
      <p:sp>
        <p:nvSpPr>
          <p:cNvPr id="123" name="Shape 123"/>
          <p:cNvSpPr/>
          <p:nvPr/>
        </p:nvSpPr>
        <p:spPr>
          <a:xfrm>
            <a:off x="228600" y="457200"/>
            <a:ext cx="8686800" cy="923329"/>
          </a:xfrm>
          <a:prstGeom prst="rect">
            <a:avLst/>
          </a:prstGeom>
          <a:solidFill>
            <a:srgbClr val="D9D9D9"/>
          </a:solid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latin typeface="Calibri"/>
                <a:ea typeface="Calibri"/>
                <a:cs typeface="Calibri"/>
                <a:sym typeface="Calibri"/>
              </a:rPr>
              <a:t>Quote from Employer</a:t>
            </a:r>
          </a:p>
        </p:txBody>
      </p:sp>
      <p:pic>
        <p:nvPicPr>
          <p:cNvPr id="124" name="Shape 124"/>
          <p:cNvPicPr preferRelativeResize="0"/>
          <p:nvPr/>
        </p:nvPicPr>
        <p:blipFill>
          <a:blip r:embed="rId4">
            <a:alphaModFix/>
          </a:blip>
          <a:stretch>
            <a:fillRect/>
          </a:stretch>
        </p:blipFill>
        <p:spPr>
          <a:xfrm>
            <a:off x="3314700" y="3684900"/>
            <a:ext cx="2514600" cy="2857500"/>
          </a:xfrm>
          <a:prstGeom prst="rect">
            <a:avLst/>
          </a:prstGeom>
          <a:noFill/>
          <a:ln cap="flat" cmpd="sng" w="9525">
            <a:solidFill>
              <a:srgbClr val="000000"/>
            </a:solidFill>
            <a:prstDash val="solid"/>
            <a:round/>
            <a:headEnd len="med" w="med" type="none"/>
            <a:tailEnd len="med" w="med" type="none"/>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Shape 129"/>
          <p:cNvSpPr txBox="1"/>
          <p:nvPr>
            <p:ph idx="1" type="body"/>
          </p:nvPr>
        </p:nvSpPr>
        <p:spPr>
          <a:xfrm>
            <a:off x="228600" y="2251325"/>
            <a:ext cx="8686800" cy="30270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381000" lvl="0" marL="457200" marR="0" rtl="0" algn="l">
              <a:lnSpc>
                <a:spcPct val="115000"/>
              </a:lnSpc>
              <a:spcBef>
                <a:spcPts val="0"/>
              </a:spcBef>
              <a:buClr>
                <a:schemeClr val="dk1"/>
              </a:buClr>
              <a:buSzPct val="100000"/>
              <a:buFont typeface="Calibri"/>
            </a:pPr>
            <a:r>
              <a:rPr lang="en-US" sz="2400">
                <a:latin typeface="Comic Sans MS"/>
                <a:ea typeface="Comic Sans MS"/>
                <a:cs typeface="Comic Sans MS"/>
                <a:sym typeface="Comic Sans MS"/>
              </a:rPr>
              <a:t>“</a:t>
            </a:r>
            <a:r>
              <a:rPr lang="en-US" sz="2400">
                <a:solidFill>
                  <a:srgbClr val="000000"/>
                </a:solidFill>
                <a:latin typeface="Comic Sans MS"/>
                <a:ea typeface="Comic Sans MS"/>
                <a:cs typeface="Comic Sans MS"/>
                <a:sym typeface="Comic Sans MS"/>
              </a:rPr>
              <a:t> I would also like to mention he is very punctual and gets the job done with little questions asked and shows signs that he really does love to cook and prepare dishes.” ~Pam Maggio</a:t>
            </a:r>
          </a:p>
          <a:p>
            <a:pPr indent="-381000" lvl="0" marL="457200" marR="0" rtl="0" algn="l">
              <a:lnSpc>
                <a:spcPct val="115000"/>
              </a:lnSpc>
              <a:spcBef>
                <a:spcPts val="0"/>
              </a:spcBef>
              <a:buClr>
                <a:srgbClr val="000000"/>
              </a:buClr>
              <a:buSzPct val="100000"/>
              <a:buFont typeface="Comic Sans MS"/>
            </a:pPr>
            <a:r>
              <a:rPr lang="en-US" sz="2400">
                <a:solidFill>
                  <a:srgbClr val="000000"/>
                </a:solidFill>
                <a:latin typeface="Comic Sans MS"/>
                <a:ea typeface="Comic Sans MS"/>
                <a:cs typeface="Comic Sans MS"/>
                <a:sym typeface="Comic Sans MS"/>
              </a:rPr>
              <a:t>I realized this the minute I pursued this occupation </a:t>
            </a:r>
          </a:p>
          <a:p>
            <a:pPr indent="-381000" lvl="0" marL="457200" marR="0" rtl="0" algn="l">
              <a:lnSpc>
                <a:spcPct val="115000"/>
              </a:lnSpc>
              <a:spcBef>
                <a:spcPts val="0"/>
              </a:spcBef>
              <a:buClr>
                <a:srgbClr val="000000"/>
              </a:buClr>
              <a:buSzPct val="100000"/>
              <a:buFont typeface="Comic Sans MS"/>
            </a:pPr>
            <a:r>
              <a:rPr lang="en-US" sz="2400">
                <a:solidFill>
                  <a:srgbClr val="000000"/>
                </a:solidFill>
                <a:latin typeface="Comic Sans MS"/>
                <a:ea typeface="Comic Sans MS"/>
                <a:cs typeface="Comic Sans MS"/>
                <a:sym typeface="Comic Sans MS"/>
              </a:rPr>
              <a:t>I liked the fact that it was stated from someone other than me</a:t>
            </a:r>
          </a:p>
        </p:txBody>
      </p:sp>
      <p:sp>
        <p:nvSpPr>
          <p:cNvPr id="130" name="Shape 130"/>
          <p:cNvSpPr/>
          <p:nvPr/>
        </p:nvSpPr>
        <p:spPr>
          <a:xfrm>
            <a:off x="228600" y="304800"/>
            <a:ext cx="8686800" cy="1681500"/>
          </a:xfrm>
          <a:prstGeom prst="rect">
            <a:avLst/>
          </a:prstGeom>
          <a:solidFill>
            <a:srgbClr val="D9D9D9"/>
          </a:solidFill>
          <a:ln cap="flat" cmpd="sng" w="381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solidFill>
                  <a:srgbClr val="515151"/>
                </a:solidFill>
                <a:latin typeface="Calibri"/>
                <a:ea typeface="Calibri"/>
                <a:cs typeface="Calibri"/>
                <a:sym typeface="Calibri"/>
              </a:rPr>
              <a:t>Quote from Letter of Recommendation</a:t>
            </a:r>
          </a:p>
        </p:txBody>
      </p:sp>
      <p:pic>
        <p:nvPicPr>
          <p:cNvPr id="131" name="Shape 131"/>
          <p:cNvPicPr preferRelativeResize="0"/>
          <p:nvPr/>
        </p:nvPicPr>
        <p:blipFill>
          <a:blip r:embed="rId4">
            <a:alphaModFix/>
          </a:blip>
          <a:stretch>
            <a:fillRect/>
          </a:stretch>
        </p:blipFill>
        <p:spPr>
          <a:xfrm>
            <a:off x="1009650" y="5659387"/>
            <a:ext cx="7124700" cy="4667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Shape 136"/>
          <p:cNvSpPr txBox="1"/>
          <p:nvPr>
            <p:ph idx="1" type="body"/>
          </p:nvPr>
        </p:nvSpPr>
        <p:spPr>
          <a:xfrm>
            <a:off x="457200" y="4570425"/>
            <a:ext cx="8229600" cy="22023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381000" lvl="0" marL="457200" marR="0" rtl="0" algn="l">
              <a:lnSpc>
                <a:spcPct val="115000"/>
              </a:lnSpc>
              <a:spcBef>
                <a:spcPts val="0"/>
              </a:spcBef>
              <a:buClr>
                <a:schemeClr val="dk1"/>
              </a:buClr>
              <a:buSzPct val="100000"/>
              <a:buFont typeface="Comic Sans MS"/>
            </a:pPr>
            <a:r>
              <a:rPr lang="en-US" sz="2400">
                <a:latin typeface="Comic Sans MS"/>
                <a:ea typeface="Comic Sans MS"/>
                <a:cs typeface="Comic Sans MS"/>
                <a:sym typeface="Comic Sans MS"/>
              </a:rPr>
              <a:t>One thing to work on: Completing tasks with little questions asked</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Why?: Individual work can be beneficial</a:t>
            </a:r>
          </a:p>
          <a:p>
            <a:pPr indent="-381000" lvl="0" marL="457200" marR="0" rtl="0" algn="l">
              <a:lnSpc>
                <a:spcPct val="115000"/>
              </a:lnSpc>
              <a:spcBef>
                <a:spcPts val="0"/>
              </a:spcBef>
              <a:buSzPct val="100000"/>
              <a:buFont typeface="Comic Sans MS"/>
            </a:pPr>
            <a:r>
              <a:rPr lang="en-US" sz="2400">
                <a:latin typeface="Comic Sans MS"/>
                <a:ea typeface="Comic Sans MS"/>
                <a:cs typeface="Comic Sans MS"/>
                <a:sym typeface="Comic Sans MS"/>
              </a:rPr>
              <a:t>How so?: Completing a task by yourself is more rewarding</a:t>
            </a:r>
          </a:p>
        </p:txBody>
      </p:sp>
      <p:sp>
        <p:nvSpPr>
          <p:cNvPr id="137" name="Shape 137"/>
          <p:cNvSpPr/>
          <p:nvPr/>
        </p:nvSpPr>
        <p:spPr>
          <a:xfrm>
            <a:off x="190500" y="390475"/>
            <a:ext cx="8763000" cy="923400"/>
          </a:xfrm>
          <a:prstGeom prst="rect">
            <a:avLst/>
          </a:prstGeom>
          <a:solidFill>
            <a:srgbClr val="D9D9D9"/>
          </a:solidFill>
          <a:ln cap="flat" cmpd="sng" w="381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lang="en-US" sz="5400">
                <a:latin typeface="Calibri"/>
                <a:ea typeface="Calibri"/>
                <a:cs typeface="Calibri"/>
                <a:sym typeface="Calibri"/>
              </a:rPr>
              <a:t>Evaluations</a:t>
            </a:r>
          </a:p>
        </p:txBody>
      </p:sp>
      <p:pic>
        <p:nvPicPr>
          <p:cNvPr id="138" name="Shape 138"/>
          <p:cNvPicPr preferRelativeResize="0"/>
          <p:nvPr/>
        </p:nvPicPr>
        <p:blipFill>
          <a:blip r:embed="rId4">
            <a:alphaModFix/>
          </a:blip>
          <a:stretch>
            <a:fillRect/>
          </a:stretch>
        </p:blipFill>
        <p:spPr>
          <a:xfrm>
            <a:off x="3615825" y="1985975"/>
            <a:ext cx="1912349" cy="1912349"/>
          </a:xfrm>
          <a:prstGeom prst="rect">
            <a:avLst/>
          </a:prstGeom>
          <a:noFill/>
          <a:ln cap="flat" cmpd="sng" w="9525">
            <a:solidFill>
              <a:srgbClr val="000000"/>
            </a:solidFill>
            <a:prstDash val="solid"/>
            <a:round/>
            <a:headEnd len="med" w="med" type="none"/>
            <a:tailEnd len="med" w="med" type="none"/>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Shape 143"/>
          <p:cNvSpPr txBox="1"/>
          <p:nvPr>
            <p:ph idx="1" type="body"/>
          </p:nvPr>
        </p:nvSpPr>
        <p:spPr>
          <a:xfrm>
            <a:off x="457200" y="1600200"/>
            <a:ext cx="8229600" cy="2193000"/>
          </a:xfrm>
          <a:prstGeom prst="rect">
            <a:avLst/>
          </a:prstGeom>
          <a:solidFill>
            <a:srgbClr val="D9D9D9"/>
          </a:solid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406400" lvl="0" marL="457200" marR="0" rtl="0" algn="l">
              <a:lnSpc>
                <a:spcPct val="115000"/>
              </a:lnSpc>
              <a:spcBef>
                <a:spcPts val="0"/>
              </a:spcBef>
              <a:buClr>
                <a:schemeClr val="dk1"/>
              </a:buClr>
              <a:buSzPct val="100000"/>
              <a:buFont typeface="Comic Sans MS"/>
            </a:pPr>
            <a:r>
              <a:rPr lang="en-US" sz="2800">
                <a:latin typeface="Comic Sans MS"/>
                <a:ea typeface="Comic Sans MS"/>
                <a:cs typeface="Comic Sans MS"/>
                <a:sym typeface="Comic Sans MS"/>
              </a:rPr>
              <a:t>I did accomplish my goal</a:t>
            </a:r>
          </a:p>
          <a:p>
            <a:pPr indent="-406400" lvl="0" marL="457200" marR="0" rtl="0" algn="l">
              <a:lnSpc>
                <a:spcPct val="115000"/>
              </a:lnSpc>
              <a:spcBef>
                <a:spcPts val="0"/>
              </a:spcBef>
              <a:buSzPct val="100000"/>
              <a:buFont typeface="Comic Sans MS"/>
            </a:pPr>
            <a:r>
              <a:rPr lang="en-US" sz="2800">
                <a:latin typeface="Comic Sans MS"/>
                <a:ea typeface="Comic Sans MS"/>
                <a:cs typeface="Comic Sans MS"/>
                <a:sym typeface="Comic Sans MS"/>
              </a:rPr>
              <a:t>Goal: Cook and Prepare 5 different dishes</a:t>
            </a:r>
          </a:p>
          <a:p>
            <a:pPr indent="-406400" lvl="0" marL="457200" marR="0" rtl="0" algn="l">
              <a:lnSpc>
                <a:spcPct val="115000"/>
              </a:lnSpc>
              <a:spcBef>
                <a:spcPts val="0"/>
              </a:spcBef>
              <a:buSzPct val="100000"/>
              <a:buFont typeface="Comic Sans MS"/>
            </a:pPr>
            <a:r>
              <a:rPr lang="en-US" sz="2800">
                <a:latin typeface="Comic Sans MS"/>
                <a:ea typeface="Comic Sans MS"/>
                <a:cs typeface="Comic Sans MS"/>
                <a:sym typeface="Comic Sans MS"/>
              </a:rPr>
              <a:t>Anything to enhance the experience: A more extensive menu to cook off of</a:t>
            </a:r>
          </a:p>
        </p:txBody>
      </p:sp>
      <p:sp>
        <p:nvSpPr>
          <p:cNvPr id="144" name="Shape 144"/>
          <p:cNvSpPr/>
          <p:nvPr/>
        </p:nvSpPr>
        <p:spPr>
          <a:xfrm>
            <a:off x="228600" y="381000"/>
            <a:ext cx="8763000" cy="923329"/>
          </a:xfrm>
          <a:prstGeom prst="rect">
            <a:avLst/>
          </a:prstGeom>
          <a:solidFill>
            <a:srgbClr val="D9D9D9"/>
          </a:solidFill>
          <a:ln cap="flat" cmpd="sng" w="25400">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5400">
                <a:latin typeface="Calibri"/>
                <a:ea typeface="Calibri"/>
                <a:cs typeface="Calibri"/>
                <a:sym typeface="Calibri"/>
              </a:rPr>
              <a:t>Goal</a:t>
            </a:r>
          </a:p>
        </p:txBody>
      </p:sp>
      <p:pic>
        <p:nvPicPr>
          <p:cNvPr id="145" name="Shape 145"/>
          <p:cNvPicPr preferRelativeResize="0"/>
          <p:nvPr/>
        </p:nvPicPr>
        <p:blipFill>
          <a:blip r:embed="rId4">
            <a:alphaModFix/>
          </a:blip>
          <a:stretch>
            <a:fillRect/>
          </a:stretch>
        </p:blipFill>
        <p:spPr>
          <a:xfrm>
            <a:off x="2979686" y="4334824"/>
            <a:ext cx="3184627" cy="1791348"/>
          </a:xfrm>
          <a:prstGeom prst="rect">
            <a:avLst/>
          </a:prstGeom>
          <a:noFill/>
          <a:ln cap="flat" cmpd="sng" w="9525">
            <a:solidFill>
              <a:srgbClr val="FFFFFF"/>
            </a:solidFill>
            <a:prstDash val="solid"/>
            <a:round/>
            <a:headEnd len="med" w="med" type="none"/>
            <a:tailEnd len="med" w="med" type="none"/>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